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61" r:id="rId5"/>
    <p:sldId id="262" r:id="rId6"/>
    <p:sldId id="270" r:id="rId7"/>
    <p:sldId id="269" r:id="rId8"/>
    <p:sldId id="263" r:id="rId9"/>
    <p:sldId id="266" r:id="rId10"/>
    <p:sldId id="267" r:id="rId11"/>
    <p:sldId id="268" r:id="rId12"/>
    <p:sldId id="264" r:id="rId13"/>
    <p:sldId id="265" r:id="rId14"/>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9" d="100"/>
          <a:sy n="49" d="100"/>
        </p:scale>
        <p:origin x="140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E0C288-787A-4A57-A55D-5F4CDD752DD2}" type="datetimeFigureOut">
              <a:rPr lang="en-GB" smtClean="0"/>
              <a:t>26/07/2014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E65669-5A8F-4F14-BEE6-1A817BF3F1AA}" type="slidenum">
              <a:rPr lang="en-GB" smtClean="0"/>
              <a:t>‹#›</a:t>
            </a:fld>
            <a:endParaRPr lang="en-GB"/>
          </a:p>
        </p:txBody>
      </p:sp>
    </p:spTree>
    <p:extLst>
      <p:ext uri="{BB962C8B-B14F-4D97-AF65-F5344CB8AC3E}">
        <p14:creationId xmlns:p14="http://schemas.microsoft.com/office/powerpoint/2010/main" val="4007521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E0C288-787A-4A57-A55D-5F4CDD752DD2}" type="datetimeFigureOut">
              <a:rPr lang="en-GB" smtClean="0"/>
              <a:t>26/07/2014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E65669-5A8F-4F14-BEE6-1A817BF3F1AA}" type="slidenum">
              <a:rPr lang="en-GB" smtClean="0"/>
              <a:t>‹#›</a:t>
            </a:fld>
            <a:endParaRPr lang="en-GB"/>
          </a:p>
        </p:txBody>
      </p:sp>
    </p:spTree>
    <p:extLst>
      <p:ext uri="{BB962C8B-B14F-4D97-AF65-F5344CB8AC3E}">
        <p14:creationId xmlns:p14="http://schemas.microsoft.com/office/powerpoint/2010/main" val="2483370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E0C288-787A-4A57-A55D-5F4CDD752DD2}" type="datetimeFigureOut">
              <a:rPr lang="en-GB" smtClean="0"/>
              <a:t>26/07/2014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E65669-5A8F-4F14-BEE6-1A817BF3F1AA}" type="slidenum">
              <a:rPr lang="en-GB" smtClean="0"/>
              <a:t>‹#›</a:t>
            </a:fld>
            <a:endParaRPr lang="en-GB"/>
          </a:p>
        </p:txBody>
      </p:sp>
    </p:spTree>
    <p:extLst>
      <p:ext uri="{BB962C8B-B14F-4D97-AF65-F5344CB8AC3E}">
        <p14:creationId xmlns:p14="http://schemas.microsoft.com/office/powerpoint/2010/main" val="3087809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E0C288-787A-4A57-A55D-5F4CDD752DD2}" type="datetimeFigureOut">
              <a:rPr lang="en-GB" smtClean="0"/>
              <a:t>26/07/2014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E65669-5A8F-4F14-BEE6-1A817BF3F1AA}" type="slidenum">
              <a:rPr lang="en-GB" smtClean="0"/>
              <a:t>‹#›</a:t>
            </a:fld>
            <a:endParaRPr lang="en-GB"/>
          </a:p>
        </p:txBody>
      </p:sp>
    </p:spTree>
    <p:extLst>
      <p:ext uri="{BB962C8B-B14F-4D97-AF65-F5344CB8AC3E}">
        <p14:creationId xmlns:p14="http://schemas.microsoft.com/office/powerpoint/2010/main" val="1912222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E0C288-787A-4A57-A55D-5F4CDD752DD2}" type="datetimeFigureOut">
              <a:rPr lang="en-GB" smtClean="0"/>
              <a:t>26/07/2014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E65669-5A8F-4F14-BEE6-1A817BF3F1AA}" type="slidenum">
              <a:rPr lang="en-GB" smtClean="0"/>
              <a:t>‹#›</a:t>
            </a:fld>
            <a:endParaRPr lang="en-GB"/>
          </a:p>
        </p:txBody>
      </p:sp>
    </p:spTree>
    <p:extLst>
      <p:ext uri="{BB962C8B-B14F-4D97-AF65-F5344CB8AC3E}">
        <p14:creationId xmlns:p14="http://schemas.microsoft.com/office/powerpoint/2010/main" val="351398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E0C288-787A-4A57-A55D-5F4CDD752DD2}" type="datetimeFigureOut">
              <a:rPr lang="en-GB" smtClean="0"/>
              <a:t>26/07/2014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E65669-5A8F-4F14-BEE6-1A817BF3F1AA}" type="slidenum">
              <a:rPr lang="en-GB" smtClean="0"/>
              <a:t>‹#›</a:t>
            </a:fld>
            <a:endParaRPr lang="en-GB"/>
          </a:p>
        </p:txBody>
      </p:sp>
    </p:spTree>
    <p:extLst>
      <p:ext uri="{BB962C8B-B14F-4D97-AF65-F5344CB8AC3E}">
        <p14:creationId xmlns:p14="http://schemas.microsoft.com/office/powerpoint/2010/main" val="1453361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E0C288-787A-4A57-A55D-5F4CDD752DD2}" type="datetimeFigureOut">
              <a:rPr lang="en-GB" smtClean="0"/>
              <a:t>26/07/2014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5E65669-5A8F-4F14-BEE6-1A817BF3F1AA}" type="slidenum">
              <a:rPr lang="en-GB" smtClean="0"/>
              <a:t>‹#›</a:t>
            </a:fld>
            <a:endParaRPr lang="en-GB"/>
          </a:p>
        </p:txBody>
      </p:sp>
    </p:spTree>
    <p:extLst>
      <p:ext uri="{BB962C8B-B14F-4D97-AF65-F5344CB8AC3E}">
        <p14:creationId xmlns:p14="http://schemas.microsoft.com/office/powerpoint/2010/main" val="1881568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E0C288-787A-4A57-A55D-5F4CDD752DD2}" type="datetimeFigureOut">
              <a:rPr lang="en-GB" smtClean="0"/>
              <a:t>26/07/2014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5E65669-5A8F-4F14-BEE6-1A817BF3F1AA}" type="slidenum">
              <a:rPr lang="en-GB" smtClean="0"/>
              <a:t>‹#›</a:t>
            </a:fld>
            <a:endParaRPr lang="en-GB"/>
          </a:p>
        </p:txBody>
      </p:sp>
    </p:spTree>
    <p:extLst>
      <p:ext uri="{BB962C8B-B14F-4D97-AF65-F5344CB8AC3E}">
        <p14:creationId xmlns:p14="http://schemas.microsoft.com/office/powerpoint/2010/main" val="8962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E0C288-787A-4A57-A55D-5F4CDD752DD2}" type="datetimeFigureOut">
              <a:rPr lang="en-GB" smtClean="0"/>
              <a:t>26/07/2014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5E65669-5A8F-4F14-BEE6-1A817BF3F1AA}" type="slidenum">
              <a:rPr lang="en-GB" smtClean="0"/>
              <a:t>‹#›</a:t>
            </a:fld>
            <a:endParaRPr lang="en-GB"/>
          </a:p>
        </p:txBody>
      </p:sp>
    </p:spTree>
    <p:extLst>
      <p:ext uri="{BB962C8B-B14F-4D97-AF65-F5344CB8AC3E}">
        <p14:creationId xmlns:p14="http://schemas.microsoft.com/office/powerpoint/2010/main" val="747019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E0C288-787A-4A57-A55D-5F4CDD752DD2}" type="datetimeFigureOut">
              <a:rPr lang="en-GB" smtClean="0"/>
              <a:t>26/07/2014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E65669-5A8F-4F14-BEE6-1A817BF3F1AA}" type="slidenum">
              <a:rPr lang="en-GB" smtClean="0"/>
              <a:t>‹#›</a:t>
            </a:fld>
            <a:endParaRPr lang="en-GB"/>
          </a:p>
        </p:txBody>
      </p:sp>
    </p:spTree>
    <p:extLst>
      <p:ext uri="{BB962C8B-B14F-4D97-AF65-F5344CB8AC3E}">
        <p14:creationId xmlns:p14="http://schemas.microsoft.com/office/powerpoint/2010/main" val="1180868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E0C288-787A-4A57-A55D-5F4CDD752DD2}" type="datetimeFigureOut">
              <a:rPr lang="en-GB" smtClean="0"/>
              <a:t>26/07/2014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E65669-5A8F-4F14-BEE6-1A817BF3F1AA}" type="slidenum">
              <a:rPr lang="en-GB" smtClean="0"/>
              <a:t>‹#›</a:t>
            </a:fld>
            <a:endParaRPr lang="en-GB"/>
          </a:p>
        </p:txBody>
      </p:sp>
    </p:spTree>
    <p:extLst>
      <p:ext uri="{BB962C8B-B14F-4D97-AF65-F5344CB8AC3E}">
        <p14:creationId xmlns:p14="http://schemas.microsoft.com/office/powerpoint/2010/main" val="927239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7E0C288-787A-4A57-A55D-5F4CDD752DD2}" type="datetimeFigureOut">
              <a:rPr lang="en-GB" smtClean="0"/>
              <a:t>26/07/2014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5E65669-5A8F-4F14-BEE6-1A817BF3F1AA}" type="slidenum">
              <a:rPr lang="en-GB" smtClean="0"/>
              <a:t>‹#›</a:t>
            </a:fld>
            <a:endParaRPr lang="en-GB"/>
          </a:p>
        </p:txBody>
      </p:sp>
    </p:spTree>
    <p:extLst>
      <p:ext uri="{BB962C8B-B14F-4D97-AF65-F5344CB8AC3E}">
        <p14:creationId xmlns:p14="http://schemas.microsoft.com/office/powerpoint/2010/main" val="1615143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765156"/>
            <a:ext cx="5829300" cy="8826316"/>
          </a:xfrm>
        </p:spPr>
        <p:txBody>
          <a:bodyPr anchor="ctr">
            <a:noAutofit/>
          </a:bodyPr>
          <a:lstStyle/>
          <a:p>
            <a:pPr>
              <a:lnSpc>
                <a:spcPct val="150000"/>
              </a:lnSpc>
            </a:pPr>
            <a:r>
              <a:rPr lang="en-US" sz="2800" dirty="0" smtClean="0">
                <a:latin typeface="Times New Roman" panose="02020603050405020304" pitchFamily="18" charset="0"/>
                <a:cs typeface="Times New Roman" panose="02020603050405020304" pitchFamily="18" charset="0"/>
              </a:rPr>
              <a:t>PROBLEMATISING, ORGANISING, INTRODUCTION, CONCLUSION AND ABSTRACT WHILE WRITING PAPERS</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Mabindra Regmi</a:t>
            </a:r>
            <a:br>
              <a:rPr lang="en-US" sz="2800" dirty="0" smtClean="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A </a:t>
            </a:r>
            <a:r>
              <a:rPr lang="en-US" sz="2800" dirty="0" smtClean="0">
                <a:latin typeface="Times New Roman" panose="02020603050405020304" pitchFamily="18" charset="0"/>
                <a:cs typeface="Times New Roman" panose="02020603050405020304" pitchFamily="18" charset="0"/>
              </a:rPr>
              <a:t>Workshop</a:t>
            </a: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dirty="0" err="1" smtClean="0">
                <a:latin typeface="Times New Roman" panose="02020603050405020304" pitchFamily="18" charset="0"/>
                <a:cs typeface="Times New Roman" panose="02020603050405020304" pitchFamily="18" charset="0"/>
              </a:rPr>
              <a:t>Buddhanagar</a:t>
            </a:r>
            <a:r>
              <a:rPr lang="en-US" sz="2800" dirty="0" smtClean="0">
                <a:latin typeface="Times New Roman" panose="02020603050405020304" pitchFamily="18" charset="0"/>
                <a:cs typeface="Times New Roman" panose="02020603050405020304" pitchFamily="18" charset="0"/>
              </a:rPr>
              <a:t>, Kathmandu</a:t>
            </a:r>
            <a:br>
              <a:rPr lang="en-US" sz="2800" dirty="0" smtClean="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July 2014</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13767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1488" y="527404"/>
            <a:ext cx="5915025" cy="639915"/>
          </a:xfrm>
        </p:spPr>
        <p:txBody>
          <a:bodyPr anchor="t">
            <a:noAutofit/>
          </a:bodyPr>
          <a:lstStyle/>
          <a:p>
            <a:r>
              <a:rPr lang="en-US" sz="2800" b="1" dirty="0" smtClean="0">
                <a:solidFill>
                  <a:srgbClr val="7030A0"/>
                </a:solidFill>
                <a:latin typeface="Times New Roman" panose="02020603050405020304" pitchFamily="18" charset="0"/>
                <a:cs typeface="Times New Roman" panose="02020603050405020304" pitchFamily="18" charset="0"/>
              </a:rPr>
              <a:t>Forming Opinion</a:t>
            </a:r>
            <a:endParaRPr lang="en-GB" sz="2800" dirty="0">
              <a:latin typeface="Times New Roman" panose="02020603050405020304" pitchFamily="18" charset="0"/>
              <a:cs typeface="Times New Roman" panose="02020603050405020304" pitchFamily="18" charset="0"/>
            </a:endParaRPr>
          </a:p>
        </p:txBody>
      </p:sp>
      <p:sp>
        <p:nvSpPr>
          <p:cNvPr id="2" name="Rectangle 1"/>
          <p:cNvSpPr/>
          <p:nvPr/>
        </p:nvSpPr>
        <p:spPr>
          <a:xfrm>
            <a:off x="471488" y="2718590"/>
            <a:ext cx="5915025" cy="3539430"/>
          </a:xfrm>
          <a:prstGeom prst="rect">
            <a:avLst/>
          </a:prstGeom>
        </p:spPr>
        <p:txBody>
          <a:bodyPr wrap="square">
            <a:spAutoFit/>
          </a:bodyPr>
          <a:lstStyle/>
          <a:p>
            <a:pPr marL="457200" indent="-457200">
              <a:lnSpc>
                <a:spcPct val="20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Make a stand</a:t>
            </a:r>
          </a:p>
          <a:p>
            <a:pPr marL="457200" indent="-457200">
              <a:lnSpc>
                <a:spcPct val="20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Find solidarity through literature</a:t>
            </a:r>
          </a:p>
          <a:p>
            <a:pPr>
              <a:lnSpc>
                <a:spcPct val="200000"/>
              </a:lnSpc>
            </a:pP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endParaRPr lang="en-GB" sz="2800" dirty="0"/>
          </a:p>
        </p:txBody>
      </p:sp>
    </p:spTree>
    <p:extLst>
      <p:ext uri="{BB962C8B-B14F-4D97-AF65-F5344CB8AC3E}">
        <p14:creationId xmlns:p14="http://schemas.microsoft.com/office/powerpoint/2010/main" val="35644109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1488" y="527404"/>
            <a:ext cx="5915025" cy="639915"/>
          </a:xfrm>
        </p:spPr>
        <p:txBody>
          <a:bodyPr anchor="t">
            <a:noAutofit/>
          </a:bodyPr>
          <a:lstStyle/>
          <a:p>
            <a:r>
              <a:rPr lang="en-US" sz="2800" b="1" dirty="0" smtClean="0">
                <a:solidFill>
                  <a:srgbClr val="7030A0"/>
                </a:solidFill>
                <a:latin typeface="Times New Roman" panose="02020603050405020304" pitchFamily="18" charset="0"/>
                <a:cs typeface="Times New Roman" panose="02020603050405020304" pitchFamily="18" charset="0"/>
              </a:rPr>
              <a:t>Points to Ponder</a:t>
            </a:r>
            <a:endParaRPr lang="en-GB" sz="2800" dirty="0">
              <a:latin typeface="Times New Roman" panose="02020603050405020304" pitchFamily="18" charset="0"/>
              <a:cs typeface="Times New Roman" panose="02020603050405020304" pitchFamily="18" charset="0"/>
            </a:endParaRPr>
          </a:p>
        </p:txBody>
      </p:sp>
      <p:sp>
        <p:nvSpPr>
          <p:cNvPr id="2" name="Rectangle 1"/>
          <p:cNvSpPr/>
          <p:nvPr/>
        </p:nvSpPr>
        <p:spPr>
          <a:xfrm>
            <a:off x="471488" y="2718590"/>
            <a:ext cx="5915025" cy="8710077"/>
          </a:xfrm>
          <a:prstGeom prst="rect">
            <a:avLst/>
          </a:prstGeom>
        </p:spPr>
        <p:txBody>
          <a:bodyPr wrap="square">
            <a:spAutoFit/>
          </a:bodyPr>
          <a:lstStyle/>
          <a:p>
            <a:pPr marL="457200" indent="-457200">
              <a:lnSpc>
                <a:spcPct val="20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Create the context</a:t>
            </a:r>
          </a:p>
          <a:p>
            <a:pPr marL="457200" indent="-457200">
              <a:lnSpc>
                <a:spcPct val="20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Express clearly on what you are planning to achieve through this paper</a:t>
            </a:r>
          </a:p>
          <a:p>
            <a:pPr marL="457200" indent="-457200">
              <a:lnSpc>
                <a:spcPct val="20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Clarify your stand on the issue</a:t>
            </a:r>
          </a:p>
          <a:p>
            <a:pPr marL="457200" indent="-457200">
              <a:lnSpc>
                <a:spcPct val="20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Provide a glimpse of how to plan to go on with the issue</a:t>
            </a:r>
          </a:p>
          <a:p>
            <a:pPr marL="457200" indent="-457200">
              <a:lnSpc>
                <a:spcPct val="200000"/>
              </a:lnSpc>
              <a:buFont typeface="Arial" panose="020B0604020202020204" pitchFamily="34" charset="0"/>
              <a:buChar char="•"/>
            </a:pPr>
            <a:endParaRPr lang="en-US" sz="2800" dirty="0" smtClean="0">
              <a:latin typeface="Times New Roman" panose="02020603050405020304" pitchFamily="18" charset="0"/>
              <a:cs typeface="Times New Roman" panose="02020603050405020304" pitchFamily="18" charset="0"/>
            </a:endParaRPr>
          </a:p>
          <a:p>
            <a:pPr>
              <a:lnSpc>
                <a:spcPct val="200000"/>
              </a:lnSpc>
            </a:pP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endParaRPr lang="en-GB" sz="2800" dirty="0"/>
          </a:p>
        </p:txBody>
      </p:sp>
    </p:spTree>
    <p:extLst>
      <p:ext uri="{BB962C8B-B14F-4D97-AF65-F5344CB8AC3E}">
        <p14:creationId xmlns:p14="http://schemas.microsoft.com/office/powerpoint/2010/main" val="36263699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1488" y="527404"/>
            <a:ext cx="5915025" cy="639915"/>
          </a:xfrm>
        </p:spPr>
        <p:txBody>
          <a:bodyPr anchor="t">
            <a:noAutofit/>
          </a:bodyPr>
          <a:lstStyle/>
          <a:p>
            <a:pPr algn="ctr"/>
            <a:r>
              <a:rPr lang="en-US" sz="2800" b="1" dirty="0" smtClean="0">
                <a:solidFill>
                  <a:srgbClr val="7030A0"/>
                </a:solidFill>
                <a:latin typeface="Times New Roman" panose="02020603050405020304" pitchFamily="18" charset="0"/>
                <a:cs typeface="Times New Roman" panose="02020603050405020304" pitchFamily="18" charset="0"/>
              </a:rPr>
              <a:t>Abstract</a:t>
            </a:r>
            <a:endParaRPr lang="en-GB" sz="2800" dirty="0">
              <a:latin typeface="Times New Roman" panose="02020603050405020304" pitchFamily="18" charset="0"/>
              <a:cs typeface="Times New Roman" panose="02020603050405020304" pitchFamily="18" charset="0"/>
            </a:endParaRPr>
          </a:p>
        </p:txBody>
      </p:sp>
      <p:sp>
        <p:nvSpPr>
          <p:cNvPr id="2" name="Rectangle 1"/>
          <p:cNvSpPr/>
          <p:nvPr/>
        </p:nvSpPr>
        <p:spPr>
          <a:xfrm>
            <a:off x="627131" y="1006522"/>
            <a:ext cx="5915025" cy="8956298"/>
          </a:xfrm>
          <a:prstGeom prst="rect">
            <a:avLst/>
          </a:prstGeom>
        </p:spPr>
        <p:txBody>
          <a:bodyPr wrap="square">
            <a:spAutoFit/>
          </a:bodyPr>
          <a:lstStyle/>
          <a:p>
            <a:r>
              <a:rPr lang="en-GB" sz="2400" dirty="0" smtClean="0">
                <a:latin typeface="Times New Roman" panose="02020603050405020304" pitchFamily="18" charset="0"/>
                <a:cs typeface="Times New Roman" panose="02020603050405020304" pitchFamily="18" charset="0"/>
              </a:rPr>
              <a:t>This study explores how the logic and values of globalization are manifested in international discourses of higher education in relation to scientiﬁc knowledge production and how those values are appropriated in national and institutional policies. This study also explores how this conﬂuence of discourses and policies construct scientists in two peripheral countries: Turkey and Mexico. The motivation for this study comes from the largely unexplored impact of geopolitical factors (national and institutional policies for faculty rewards, recruitment, and promotion as well as international evaluation systems) on scientists’ academic research and publishing activities. Holland et al.’s (Identity and agency in cultural worlds. Harvard University Press, Cambridge, MA, 1998) concept of ﬁgured worlds informs the analysis. The results demonstrate that globalization-inﬂuenced higher education policies and practices that portray scientiﬁc knowledge production as commodity can create tensions both for nation-states and individual scientists. </a:t>
            </a:r>
            <a:endParaRPr lang="en-GB" sz="2400" dirty="0"/>
          </a:p>
        </p:txBody>
      </p:sp>
    </p:spTree>
    <p:extLst>
      <p:ext uri="{BB962C8B-B14F-4D97-AF65-F5344CB8AC3E}">
        <p14:creationId xmlns:p14="http://schemas.microsoft.com/office/powerpoint/2010/main" val="30122220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1488" y="527404"/>
            <a:ext cx="5915025" cy="639915"/>
          </a:xfrm>
        </p:spPr>
        <p:txBody>
          <a:bodyPr anchor="t">
            <a:noAutofit/>
          </a:bodyPr>
          <a:lstStyle/>
          <a:p>
            <a:pPr algn="ctr"/>
            <a:r>
              <a:rPr lang="en-US" sz="2800" b="1" dirty="0" smtClean="0">
                <a:solidFill>
                  <a:srgbClr val="7030A0"/>
                </a:solidFill>
                <a:latin typeface="Times New Roman" panose="02020603050405020304" pitchFamily="18" charset="0"/>
                <a:cs typeface="Times New Roman" panose="02020603050405020304" pitchFamily="18" charset="0"/>
              </a:rPr>
              <a:t>Abstract</a:t>
            </a:r>
            <a:endParaRPr lang="en-GB" sz="2800" dirty="0">
              <a:latin typeface="Times New Roman" panose="02020603050405020304" pitchFamily="18" charset="0"/>
              <a:cs typeface="Times New Roman" panose="02020603050405020304" pitchFamily="18" charset="0"/>
            </a:endParaRPr>
          </a:p>
        </p:txBody>
      </p:sp>
      <p:sp>
        <p:nvSpPr>
          <p:cNvPr id="2" name="Rectangle 1"/>
          <p:cNvSpPr/>
          <p:nvPr/>
        </p:nvSpPr>
        <p:spPr>
          <a:xfrm>
            <a:off x="763318" y="1979288"/>
            <a:ext cx="5915025" cy="5016758"/>
          </a:xfrm>
          <a:prstGeom prst="rect">
            <a:avLst/>
          </a:prstGeom>
        </p:spPr>
        <p:txBody>
          <a:bodyPr wrap="square">
            <a:spAutoFit/>
          </a:bodyPr>
          <a:lstStyle/>
          <a:p>
            <a:pPr marL="457200" indent="-457200">
              <a:lnSpc>
                <a:spcPct val="200000"/>
              </a:lnSpc>
              <a:buFont typeface="Arial" panose="020B0604020202020204" pitchFamily="34" charset="0"/>
              <a:buChar char="•"/>
            </a:pPr>
            <a:r>
              <a:rPr lang="en-GB" sz="3200" dirty="0" smtClean="0">
                <a:latin typeface="Times New Roman" panose="02020603050405020304" pitchFamily="18" charset="0"/>
                <a:cs typeface="Times New Roman" panose="02020603050405020304" pitchFamily="18" charset="0"/>
              </a:rPr>
              <a:t>What does the paper explore?</a:t>
            </a:r>
          </a:p>
          <a:p>
            <a:pPr marL="457200" indent="-457200">
              <a:lnSpc>
                <a:spcPct val="200000"/>
              </a:lnSpc>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Strategies used to research/ write</a:t>
            </a:r>
          </a:p>
          <a:p>
            <a:pPr marL="457200" indent="-457200">
              <a:lnSpc>
                <a:spcPct val="200000"/>
              </a:lnSpc>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What does the result show?</a:t>
            </a:r>
            <a:endParaRPr lang="en-GB" sz="3200" dirty="0" smtClean="0">
              <a:latin typeface="Times New Roman" panose="02020603050405020304" pitchFamily="18" charset="0"/>
              <a:cs typeface="Times New Roman" panose="02020603050405020304" pitchFamily="18" charset="0"/>
            </a:endParaRPr>
          </a:p>
          <a:p>
            <a:pPr>
              <a:lnSpc>
                <a:spcPct val="200000"/>
              </a:lnSpc>
            </a:pPr>
            <a:endParaRPr lang="en-GB" sz="3200" dirty="0"/>
          </a:p>
        </p:txBody>
      </p:sp>
    </p:spTree>
    <p:extLst>
      <p:ext uri="{BB962C8B-B14F-4D97-AF65-F5344CB8AC3E}">
        <p14:creationId xmlns:p14="http://schemas.microsoft.com/office/powerpoint/2010/main" val="2406900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1488" y="527404"/>
            <a:ext cx="5915025" cy="8947335"/>
          </a:xfrm>
        </p:spPr>
        <p:txBody>
          <a:bodyPr>
            <a:normAutofit/>
          </a:bodyPr>
          <a:lstStyle/>
          <a:p>
            <a:r>
              <a:rPr lang="en-US" sz="2800" dirty="0" smtClean="0">
                <a:latin typeface="Times New Roman" panose="02020603050405020304" pitchFamily="18" charset="0"/>
                <a:cs typeface="Times New Roman" panose="02020603050405020304" pitchFamily="18" charset="0"/>
              </a:rPr>
              <a:t>Select the area that you want to write on</a:t>
            </a:r>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69124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1488" y="527404"/>
            <a:ext cx="5915025" cy="639915"/>
          </a:xfrm>
        </p:spPr>
        <p:txBody>
          <a:bodyPr anchor="t">
            <a:noAutofit/>
          </a:bodyPr>
          <a:lstStyle/>
          <a:p>
            <a:pPr algn="ctr"/>
            <a:r>
              <a:rPr lang="en-US" sz="2800" b="1" dirty="0" smtClean="0">
                <a:solidFill>
                  <a:srgbClr val="7030A0"/>
                </a:solidFill>
                <a:latin typeface="Times New Roman" panose="02020603050405020304" pitchFamily="18" charset="0"/>
                <a:cs typeface="Times New Roman" panose="02020603050405020304" pitchFamily="18" charset="0"/>
              </a:rPr>
              <a:t>Ask these Questions</a:t>
            </a:r>
            <a:br>
              <a:rPr lang="en-US" sz="2800" b="1" dirty="0" smtClean="0">
                <a:solidFill>
                  <a:srgbClr val="7030A0"/>
                </a:solidFill>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endParaRPr lang="en-GB" sz="2800" dirty="0">
              <a:latin typeface="Times New Roman" panose="02020603050405020304" pitchFamily="18" charset="0"/>
              <a:cs typeface="Times New Roman" panose="02020603050405020304" pitchFamily="18" charset="0"/>
            </a:endParaRPr>
          </a:p>
        </p:txBody>
      </p:sp>
      <p:sp>
        <p:nvSpPr>
          <p:cNvPr id="2" name="Rectangle 1"/>
          <p:cNvSpPr/>
          <p:nvPr/>
        </p:nvSpPr>
        <p:spPr>
          <a:xfrm>
            <a:off x="471487" y="1395628"/>
            <a:ext cx="5915025" cy="8494633"/>
          </a:xfrm>
          <a:prstGeom prst="rect">
            <a:avLst/>
          </a:prstGeom>
        </p:spPr>
        <p:txBody>
          <a:bodyPr wrap="square">
            <a:spAutoFit/>
          </a:bodyPr>
          <a:lstStyle/>
          <a:p>
            <a:pPr marL="457200" indent="-457200">
              <a:lnSpc>
                <a:spcPct val="15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Do you really understand what is it that you are planning to do?</a:t>
            </a:r>
          </a:p>
          <a:p>
            <a:pPr marL="457200" indent="-457200">
              <a:lnSpc>
                <a:spcPct val="15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Is it a query to which you are trying to find an answer?</a:t>
            </a:r>
          </a:p>
          <a:p>
            <a:pPr marL="457200" indent="-457200">
              <a:lnSpc>
                <a:spcPct val="15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Does the query have something to do with your personal/professional world?</a:t>
            </a:r>
          </a:p>
          <a:p>
            <a:pPr marL="457200" indent="-457200">
              <a:lnSpc>
                <a:spcPct val="15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Do you have an opinion regarding it?</a:t>
            </a:r>
          </a:p>
          <a:p>
            <a:pPr marL="457200" indent="-457200">
              <a:lnSpc>
                <a:spcPct val="15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Do you think the reader will be interested to read your paper?</a:t>
            </a:r>
          </a:p>
          <a:p>
            <a:pPr>
              <a:lnSpc>
                <a:spcPct val="150000"/>
              </a:lnSpc>
            </a:pP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endParaRPr lang="en-GB" sz="2800" dirty="0"/>
          </a:p>
        </p:txBody>
      </p:sp>
    </p:spTree>
    <p:extLst>
      <p:ext uri="{BB962C8B-B14F-4D97-AF65-F5344CB8AC3E}">
        <p14:creationId xmlns:p14="http://schemas.microsoft.com/office/powerpoint/2010/main" val="627081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1488" y="527404"/>
            <a:ext cx="5915025" cy="639915"/>
          </a:xfrm>
        </p:spPr>
        <p:txBody>
          <a:bodyPr anchor="t">
            <a:noAutofit/>
          </a:bodyPr>
          <a:lstStyle/>
          <a:p>
            <a:pPr algn="ctr"/>
            <a:r>
              <a:rPr lang="en-US" sz="2800" b="1" dirty="0" smtClean="0">
                <a:solidFill>
                  <a:srgbClr val="7030A0"/>
                </a:solidFill>
                <a:latin typeface="Times New Roman" panose="02020603050405020304" pitchFamily="18" charset="0"/>
                <a:cs typeface="Times New Roman" panose="02020603050405020304" pitchFamily="18" charset="0"/>
              </a:rPr>
              <a:t>Ask these Questions</a:t>
            </a:r>
            <a:br>
              <a:rPr lang="en-US" sz="2800" b="1" dirty="0" smtClean="0">
                <a:solidFill>
                  <a:srgbClr val="7030A0"/>
                </a:solidFill>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endParaRPr lang="en-GB" sz="2800" dirty="0">
              <a:latin typeface="Times New Roman" panose="02020603050405020304" pitchFamily="18" charset="0"/>
              <a:cs typeface="Times New Roman" panose="02020603050405020304" pitchFamily="18" charset="0"/>
            </a:endParaRPr>
          </a:p>
        </p:txBody>
      </p:sp>
      <p:sp>
        <p:nvSpPr>
          <p:cNvPr id="2" name="Rectangle 1"/>
          <p:cNvSpPr/>
          <p:nvPr/>
        </p:nvSpPr>
        <p:spPr>
          <a:xfrm>
            <a:off x="471487" y="1395628"/>
            <a:ext cx="5915025" cy="3970318"/>
          </a:xfrm>
          <a:prstGeom prst="rect">
            <a:avLst/>
          </a:prstGeom>
        </p:spPr>
        <p:txBody>
          <a:bodyPr wrap="square">
            <a:spAutoFit/>
          </a:bodyPr>
          <a:lstStyle/>
          <a:p>
            <a:pPr marL="457200" indent="-457200">
              <a:lnSpc>
                <a:spcPct val="15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Do you feel that you are contributing something to the storehouse of knowledge or are you simply recycling the existing materials?</a:t>
            </a:r>
          </a:p>
          <a:p>
            <a:pPr>
              <a:lnSpc>
                <a:spcPct val="150000"/>
              </a:lnSpc>
            </a:pP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endParaRPr lang="en-GB" sz="2800" dirty="0"/>
          </a:p>
        </p:txBody>
      </p:sp>
    </p:spTree>
    <p:extLst>
      <p:ext uri="{BB962C8B-B14F-4D97-AF65-F5344CB8AC3E}">
        <p14:creationId xmlns:p14="http://schemas.microsoft.com/office/powerpoint/2010/main" val="2739737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1488" y="527404"/>
            <a:ext cx="5915025" cy="639915"/>
          </a:xfrm>
        </p:spPr>
        <p:txBody>
          <a:bodyPr anchor="t">
            <a:noAutofit/>
          </a:bodyPr>
          <a:lstStyle/>
          <a:p>
            <a:pPr algn="ctr"/>
            <a:r>
              <a:rPr lang="en-US" sz="2800" b="1" dirty="0" smtClean="0">
                <a:solidFill>
                  <a:srgbClr val="7030A0"/>
                </a:solidFill>
                <a:latin typeface="Times New Roman" panose="02020603050405020304" pitchFamily="18" charset="0"/>
                <a:cs typeface="Times New Roman" panose="02020603050405020304" pitchFamily="18" charset="0"/>
              </a:rPr>
              <a:t>Concluding the Paper</a:t>
            </a:r>
            <a:endParaRPr lang="en-GB" sz="2800" dirty="0">
              <a:latin typeface="Times New Roman" panose="02020603050405020304" pitchFamily="18" charset="0"/>
              <a:cs typeface="Times New Roman" panose="02020603050405020304" pitchFamily="18" charset="0"/>
            </a:endParaRPr>
          </a:p>
        </p:txBody>
      </p:sp>
      <p:sp>
        <p:nvSpPr>
          <p:cNvPr id="2" name="Rectangle 1"/>
          <p:cNvSpPr/>
          <p:nvPr/>
        </p:nvSpPr>
        <p:spPr>
          <a:xfrm>
            <a:off x="471487" y="1395628"/>
            <a:ext cx="5915025" cy="6555641"/>
          </a:xfrm>
          <a:prstGeom prst="rect">
            <a:avLst/>
          </a:prstGeom>
        </p:spPr>
        <p:txBody>
          <a:bodyPr wrap="square">
            <a:spAutoFit/>
          </a:bodyPr>
          <a:lstStyle/>
          <a:p>
            <a:pPr marL="457200" indent="-457200">
              <a:lnSpc>
                <a:spcPct val="15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Have you said what you have to say?</a:t>
            </a:r>
          </a:p>
          <a:p>
            <a:pPr marL="457200" indent="-457200">
              <a:lnSpc>
                <a:spcPct val="15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Were your arguments/ explanations impressive?</a:t>
            </a:r>
          </a:p>
          <a:p>
            <a:pPr marL="457200" indent="-457200">
              <a:lnSpc>
                <a:spcPct val="15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What will the reader take away from the paper?</a:t>
            </a:r>
          </a:p>
          <a:p>
            <a:pPr>
              <a:lnSpc>
                <a:spcPct val="150000"/>
              </a:lnSpc>
            </a:pPr>
            <a:endParaRPr lang="en-US" sz="2800" dirty="0" smtClean="0">
              <a:latin typeface="Times New Roman" panose="02020603050405020304" pitchFamily="18" charset="0"/>
              <a:cs typeface="Times New Roman" panose="02020603050405020304" pitchFamily="18" charset="0"/>
            </a:endParaRPr>
          </a:p>
          <a:p>
            <a:pPr marL="457200" indent="-457200">
              <a:lnSpc>
                <a:spcPct val="150000"/>
              </a:lnSpc>
              <a:buFont typeface="Arial" panose="020B0604020202020204" pitchFamily="34" charset="0"/>
              <a:buChar char="•"/>
            </a:pPr>
            <a:endParaRPr lang="en-US" sz="2800" dirty="0" smtClean="0">
              <a:latin typeface="Times New Roman" panose="02020603050405020304" pitchFamily="18" charset="0"/>
              <a:cs typeface="Times New Roman" panose="02020603050405020304" pitchFamily="18" charset="0"/>
            </a:endParaRPr>
          </a:p>
          <a:p>
            <a:pPr>
              <a:lnSpc>
                <a:spcPct val="150000"/>
              </a:lnSpc>
            </a:pP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endParaRPr lang="en-GB" sz="2800" dirty="0"/>
          </a:p>
        </p:txBody>
      </p:sp>
    </p:spTree>
    <p:extLst>
      <p:ext uri="{BB962C8B-B14F-4D97-AF65-F5344CB8AC3E}">
        <p14:creationId xmlns:p14="http://schemas.microsoft.com/office/powerpoint/2010/main" val="20308811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1488" y="527404"/>
            <a:ext cx="5915025" cy="639915"/>
          </a:xfrm>
        </p:spPr>
        <p:txBody>
          <a:bodyPr anchor="t">
            <a:noAutofit/>
          </a:bodyPr>
          <a:lstStyle/>
          <a:p>
            <a:r>
              <a:rPr lang="en-US" sz="2800" b="1" dirty="0" smtClean="0">
                <a:solidFill>
                  <a:srgbClr val="7030A0"/>
                </a:solidFill>
                <a:latin typeface="Times New Roman" panose="02020603050405020304" pitchFamily="18" charset="0"/>
                <a:cs typeface="Times New Roman" panose="02020603050405020304" pitchFamily="18" charset="0"/>
              </a:rPr>
              <a:t>Good Conclusion</a:t>
            </a:r>
            <a:endParaRPr lang="en-GB" sz="2800" dirty="0">
              <a:latin typeface="Times New Roman" panose="02020603050405020304" pitchFamily="18" charset="0"/>
              <a:cs typeface="Times New Roman" panose="02020603050405020304" pitchFamily="18" charset="0"/>
            </a:endParaRPr>
          </a:p>
        </p:txBody>
      </p:sp>
      <p:sp>
        <p:nvSpPr>
          <p:cNvPr id="2" name="Rectangle 1"/>
          <p:cNvSpPr/>
          <p:nvPr/>
        </p:nvSpPr>
        <p:spPr>
          <a:xfrm>
            <a:off x="471487" y="1395628"/>
            <a:ext cx="5915025" cy="6555641"/>
          </a:xfrm>
          <a:prstGeom prst="rect">
            <a:avLst/>
          </a:prstGeom>
        </p:spPr>
        <p:txBody>
          <a:bodyPr wrap="square">
            <a:spAutoFit/>
          </a:bodyPr>
          <a:lstStyle/>
          <a:p>
            <a:pPr marL="457200" indent="-457200">
              <a:lnSpc>
                <a:spcPct val="150000"/>
              </a:lnSpc>
              <a:buFont typeface="Arial" panose="020B0604020202020204" pitchFamily="34" charset="0"/>
              <a:buChar char="•"/>
            </a:pPr>
            <a:r>
              <a:rPr lang="en-GB" sz="2800" dirty="0" smtClean="0">
                <a:latin typeface="Times New Roman" panose="02020603050405020304" pitchFamily="18" charset="0"/>
                <a:cs typeface="Times New Roman" panose="02020603050405020304" pitchFamily="18" charset="0"/>
              </a:rPr>
              <a:t>restate, but not repeat, the thesis.</a:t>
            </a:r>
          </a:p>
          <a:p>
            <a:pPr marL="457200" indent="-457200">
              <a:lnSpc>
                <a:spcPct val="150000"/>
              </a:lnSpc>
              <a:buFont typeface="Arial" panose="020B0604020202020204" pitchFamily="34" charset="0"/>
              <a:buChar char="•"/>
            </a:pPr>
            <a:endParaRPr lang="en-GB" sz="2800" dirty="0" smtClean="0">
              <a:latin typeface="Times New Roman" panose="02020603050405020304" pitchFamily="18" charset="0"/>
              <a:cs typeface="Times New Roman" panose="02020603050405020304" pitchFamily="18" charset="0"/>
            </a:endParaRPr>
          </a:p>
          <a:p>
            <a:pPr marL="457200" indent="-457200">
              <a:lnSpc>
                <a:spcPct val="150000"/>
              </a:lnSpc>
              <a:buFont typeface="Arial" panose="020B0604020202020204" pitchFamily="34" charset="0"/>
              <a:buChar char="•"/>
            </a:pPr>
            <a:r>
              <a:rPr lang="en-GB" sz="2800" dirty="0" smtClean="0">
                <a:latin typeface="Times New Roman" panose="02020603050405020304" pitchFamily="18" charset="0"/>
                <a:cs typeface="Times New Roman" panose="02020603050405020304" pitchFamily="18" charset="0"/>
              </a:rPr>
              <a:t>briefly sum up, but not repeat, the main points.</a:t>
            </a:r>
          </a:p>
          <a:p>
            <a:pPr marL="457200" indent="-457200">
              <a:lnSpc>
                <a:spcPct val="150000"/>
              </a:lnSpc>
              <a:buFont typeface="Arial" panose="020B0604020202020204" pitchFamily="34" charset="0"/>
              <a:buChar char="•"/>
            </a:pPr>
            <a:endParaRPr lang="en-GB" sz="2800" dirty="0" smtClean="0">
              <a:latin typeface="Times New Roman" panose="02020603050405020304" pitchFamily="18" charset="0"/>
              <a:cs typeface="Times New Roman" panose="02020603050405020304" pitchFamily="18" charset="0"/>
            </a:endParaRPr>
          </a:p>
          <a:p>
            <a:pPr marL="457200" indent="-457200">
              <a:lnSpc>
                <a:spcPct val="150000"/>
              </a:lnSpc>
              <a:buFont typeface="Arial" panose="020B0604020202020204" pitchFamily="34" charset="0"/>
              <a:buChar char="•"/>
            </a:pPr>
            <a:r>
              <a:rPr lang="en-GB" sz="2800" dirty="0" smtClean="0">
                <a:latin typeface="Times New Roman" panose="02020603050405020304" pitchFamily="18" charset="0"/>
                <a:cs typeface="Times New Roman" panose="02020603050405020304" pitchFamily="18" charset="0"/>
              </a:rPr>
              <a:t>end with a sense that the essay is done.</a:t>
            </a:r>
          </a:p>
          <a:p>
            <a:pPr marL="457200" indent="-457200">
              <a:lnSpc>
                <a:spcPct val="150000"/>
              </a:lnSpc>
              <a:buFont typeface="Arial" panose="020B0604020202020204" pitchFamily="34" charset="0"/>
              <a:buChar char="•"/>
            </a:pPr>
            <a:endParaRPr lang="en-GB" sz="2800" dirty="0" smtClean="0">
              <a:latin typeface="Times New Roman" panose="02020603050405020304" pitchFamily="18" charset="0"/>
              <a:cs typeface="Times New Roman" panose="02020603050405020304" pitchFamily="18" charset="0"/>
            </a:endParaRPr>
          </a:p>
          <a:p>
            <a:pPr marL="457200" indent="-457200">
              <a:lnSpc>
                <a:spcPct val="150000"/>
              </a:lnSpc>
              <a:buFont typeface="Arial" panose="020B0604020202020204" pitchFamily="34" charset="0"/>
              <a:buChar char="•"/>
            </a:pPr>
            <a:r>
              <a:rPr lang="en-GB" sz="2800" dirty="0" smtClean="0">
                <a:latin typeface="Times New Roman" panose="02020603050405020304" pitchFamily="18" charset="0"/>
                <a:cs typeface="Times New Roman" panose="02020603050405020304" pitchFamily="18" charset="0"/>
              </a:rPr>
              <a:t>provide an emotional closure to the paper.</a:t>
            </a:r>
            <a:endParaRPr lang="en-GB" sz="2800" dirty="0"/>
          </a:p>
        </p:txBody>
      </p:sp>
    </p:spTree>
    <p:extLst>
      <p:ext uri="{BB962C8B-B14F-4D97-AF65-F5344CB8AC3E}">
        <p14:creationId xmlns:p14="http://schemas.microsoft.com/office/powerpoint/2010/main" val="20775587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1488" y="527404"/>
            <a:ext cx="5915025" cy="639915"/>
          </a:xfrm>
        </p:spPr>
        <p:txBody>
          <a:bodyPr anchor="t">
            <a:noAutofit/>
          </a:bodyPr>
          <a:lstStyle/>
          <a:p>
            <a:pPr algn="ctr"/>
            <a:r>
              <a:rPr lang="en-US" sz="2800" b="1" dirty="0" smtClean="0">
                <a:solidFill>
                  <a:srgbClr val="7030A0"/>
                </a:solidFill>
                <a:latin typeface="Times New Roman" panose="02020603050405020304" pitchFamily="18" charset="0"/>
                <a:cs typeface="Times New Roman" panose="02020603050405020304" pitchFamily="18" charset="0"/>
              </a:rPr>
              <a:t>Introducing the issue</a:t>
            </a:r>
            <a:br>
              <a:rPr lang="en-US" sz="2800" b="1" dirty="0" smtClean="0">
                <a:solidFill>
                  <a:srgbClr val="7030A0"/>
                </a:solidFill>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endParaRPr lang="en-GB" sz="2800" dirty="0">
              <a:latin typeface="Times New Roman" panose="02020603050405020304" pitchFamily="18" charset="0"/>
              <a:cs typeface="Times New Roman" panose="02020603050405020304" pitchFamily="18" charset="0"/>
            </a:endParaRPr>
          </a:p>
        </p:txBody>
      </p:sp>
      <p:sp>
        <p:nvSpPr>
          <p:cNvPr id="2" name="Rectangle 1"/>
          <p:cNvSpPr/>
          <p:nvPr/>
        </p:nvSpPr>
        <p:spPr>
          <a:xfrm>
            <a:off x="471487" y="1395628"/>
            <a:ext cx="5915025" cy="7201972"/>
          </a:xfrm>
          <a:prstGeom prst="rect">
            <a:avLst/>
          </a:prstGeom>
        </p:spPr>
        <p:txBody>
          <a:bodyPr wrap="square">
            <a:spAutoFit/>
          </a:bodyPr>
          <a:lstStyle/>
          <a:p>
            <a:pPr marL="457200" indent="-457200">
              <a:lnSpc>
                <a:spcPct val="15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Have you written the paper?</a:t>
            </a:r>
          </a:p>
          <a:p>
            <a:pPr marL="457200" indent="-457200">
              <a:lnSpc>
                <a:spcPct val="15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What is the thesis statement?</a:t>
            </a:r>
          </a:p>
          <a:p>
            <a:pPr marL="457200" indent="-457200">
              <a:lnSpc>
                <a:spcPct val="15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What is your opinion?</a:t>
            </a:r>
          </a:p>
          <a:p>
            <a:pPr marL="457200" indent="-457200">
              <a:lnSpc>
                <a:spcPct val="15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How have you addressed the issue in the paper?</a:t>
            </a:r>
            <a:endParaRPr lang="en-US" sz="2800" dirty="0">
              <a:latin typeface="Times New Roman" panose="02020603050405020304" pitchFamily="18" charset="0"/>
              <a:cs typeface="Times New Roman" panose="02020603050405020304" pitchFamily="18" charset="0"/>
            </a:endParaRPr>
          </a:p>
          <a:p>
            <a:pPr marL="914400" lvl="1" indent="-457200">
              <a:lnSpc>
                <a:spcPct val="15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Main point 1</a:t>
            </a:r>
          </a:p>
          <a:p>
            <a:pPr marL="914400" lvl="1" indent="-457200">
              <a:lnSpc>
                <a:spcPct val="15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Main point 2</a:t>
            </a:r>
          </a:p>
          <a:p>
            <a:pPr marL="914400" lvl="1" indent="-457200">
              <a:lnSpc>
                <a:spcPct val="15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Main point 3</a:t>
            </a:r>
          </a:p>
          <a:p>
            <a:pPr marL="914400" lvl="1" indent="-457200">
              <a:lnSpc>
                <a:spcPct val="15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Counterargument/ refutation</a:t>
            </a:r>
          </a:p>
          <a:p>
            <a:pPr>
              <a:lnSpc>
                <a:spcPct val="150000"/>
              </a:lnSpc>
            </a:pP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endParaRPr lang="en-GB" sz="2800" dirty="0"/>
          </a:p>
        </p:txBody>
      </p:sp>
    </p:spTree>
    <p:extLst>
      <p:ext uri="{BB962C8B-B14F-4D97-AF65-F5344CB8AC3E}">
        <p14:creationId xmlns:p14="http://schemas.microsoft.com/office/powerpoint/2010/main" val="3801139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1488" y="527404"/>
            <a:ext cx="5915025" cy="639915"/>
          </a:xfrm>
        </p:spPr>
        <p:txBody>
          <a:bodyPr anchor="t">
            <a:noAutofit/>
          </a:bodyPr>
          <a:lstStyle/>
          <a:p>
            <a:r>
              <a:rPr lang="en-US" sz="2800" b="1" dirty="0" smtClean="0">
                <a:solidFill>
                  <a:srgbClr val="7030A0"/>
                </a:solidFill>
                <a:latin typeface="Times New Roman" panose="02020603050405020304" pitchFamily="18" charset="0"/>
                <a:cs typeface="Times New Roman" panose="02020603050405020304" pitchFamily="18" charset="0"/>
              </a:rPr>
              <a:t>What Style to Adopt</a:t>
            </a:r>
            <a:endParaRPr lang="en-GB" sz="2800" dirty="0">
              <a:latin typeface="Times New Roman" panose="02020603050405020304" pitchFamily="18" charset="0"/>
              <a:cs typeface="Times New Roman" panose="02020603050405020304" pitchFamily="18" charset="0"/>
            </a:endParaRPr>
          </a:p>
        </p:txBody>
      </p:sp>
      <p:sp>
        <p:nvSpPr>
          <p:cNvPr id="2" name="Rectangle 1"/>
          <p:cNvSpPr/>
          <p:nvPr/>
        </p:nvSpPr>
        <p:spPr>
          <a:xfrm>
            <a:off x="471488" y="2718590"/>
            <a:ext cx="5915025" cy="4401205"/>
          </a:xfrm>
          <a:prstGeom prst="rect">
            <a:avLst/>
          </a:prstGeom>
        </p:spPr>
        <p:txBody>
          <a:bodyPr wrap="square">
            <a:spAutoFit/>
          </a:bodyPr>
          <a:lstStyle/>
          <a:p>
            <a:pPr marL="457200" indent="-457200">
              <a:lnSpc>
                <a:spcPct val="20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Vivid description</a:t>
            </a:r>
          </a:p>
          <a:p>
            <a:pPr marL="457200" indent="-457200">
              <a:lnSpc>
                <a:spcPct val="20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Startling statistics</a:t>
            </a:r>
          </a:p>
          <a:p>
            <a:pPr marL="457200" indent="-457200">
              <a:lnSpc>
                <a:spcPct val="20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Rhetorical question</a:t>
            </a:r>
          </a:p>
          <a:p>
            <a:pPr>
              <a:lnSpc>
                <a:spcPct val="200000"/>
              </a:lnSpc>
            </a:pP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endParaRPr lang="en-GB" sz="2800" dirty="0"/>
          </a:p>
        </p:txBody>
      </p:sp>
    </p:spTree>
    <p:extLst>
      <p:ext uri="{BB962C8B-B14F-4D97-AF65-F5344CB8AC3E}">
        <p14:creationId xmlns:p14="http://schemas.microsoft.com/office/powerpoint/2010/main" val="1167821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1488" y="527404"/>
            <a:ext cx="5915025" cy="639915"/>
          </a:xfrm>
        </p:spPr>
        <p:txBody>
          <a:bodyPr anchor="t">
            <a:noAutofit/>
          </a:bodyPr>
          <a:lstStyle/>
          <a:p>
            <a:r>
              <a:rPr lang="en-US" sz="2800" b="1" dirty="0" smtClean="0">
                <a:solidFill>
                  <a:srgbClr val="7030A0"/>
                </a:solidFill>
                <a:latin typeface="Times New Roman" panose="02020603050405020304" pitchFamily="18" charset="0"/>
                <a:cs typeface="Times New Roman" panose="02020603050405020304" pitchFamily="18" charset="0"/>
              </a:rPr>
              <a:t>How Long?</a:t>
            </a:r>
            <a:endParaRPr lang="en-GB" sz="2800" dirty="0">
              <a:latin typeface="Times New Roman" panose="02020603050405020304" pitchFamily="18" charset="0"/>
              <a:cs typeface="Times New Roman" panose="02020603050405020304" pitchFamily="18" charset="0"/>
            </a:endParaRPr>
          </a:p>
        </p:txBody>
      </p:sp>
      <p:sp>
        <p:nvSpPr>
          <p:cNvPr id="2" name="Rectangle 1"/>
          <p:cNvSpPr/>
          <p:nvPr/>
        </p:nvSpPr>
        <p:spPr>
          <a:xfrm>
            <a:off x="471488" y="2718590"/>
            <a:ext cx="5915025" cy="3539430"/>
          </a:xfrm>
          <a:prstGeom prst="rect">
            <a:avLst/>
          </a:prstGeom>
        </p:spPr>
        <p:txBody>
          <a:bodyPr wrap="square">
            <a:spAutoFit/>
          </a:bodyPr>
          <a:lstStyle/>
          <a:p>
            <a:pPr marL="457200" indent="-457200">
              <a:lnSpc>
                <a:spcPct val="20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Depends on how long your paper is</a:t>
            </a:r>
          </a:p>
          <a:p>
            <a:pPr marL="457200" indent="-457200">
              <a:lnSpc>
                <a:spcPct val="20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Two to three paragraphs</a:t>
            </a:r>
          </a:p>
          <a:p>
            <a:pPr>
              <a:lnSpc>
                <a:spcPct val="200000"/>
              </a:lnSpc>
            </a:pP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endParaRPr lang="en-GB" sz="2800" dirty="0"/>
          </a:p>
        </p:txBody>
      </p:sp>
    </p:spTree>
    <p:extLst>
      <p:ext uri="{BB962C8B-B14F-4D97-AF65-F5344CB8AC3E}">
        <p14:creationId xmlns:p14="http://schemas.microsoft.com/office/powerpoint/2010/main" val="3090186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TotalTime>
  <Words>471</Words>
  <Application>Microsoft Office PowerPoint</Application>
  <PresentationFormat>A4 Paper (210x297 mm)</PresentationFormat>
  <Paragraphs>63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PROBLEMATISING, ORGANISING, INTRODUCTION, CONCLUSION AND ABSTRACT WHILE WRITING PAPERS  Mabindra Regmi  A Workshop  Buddhanagar, Kathmandu  July 2014  </vt:lpstr>
      <vt:lpstr>Select the area that you want to write on</vt:lpstr>
      <vt:lpstr>Ask these Questions   </vt:lpstr>
      <vt:lpstr>Ask these Questions   </vt:lpstr>
      <vt:lpstr>Concluding the Paper</vt:lpstr>
      <vt:lpstr>Good Conclusion</vt:lpstr>
      <vt:lpstr>Introducing the issue   </vt:lpstr>
      <vt:lpstr>What Style to Adopt</vt:lpstr>
      <vt:lpstr>How Long?</vt:lpstr>
      <vt:lpstr>Forming Opinion</vt:lpstr>
      <vt:lpstr>Points to Ponder</vt:lpstr>
      <vt:lpstr>Abstract</vt:lpstr>
      <vt:lpstr>Abstract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PROBLEMATISING, ORGANISING, INTRODUCTION, CONCLUSION AND ABSTRACT WHILE WRITING PAPERS  Mabindra Regmi  A Presentation  In partial fulfilment of the workshop to improve writing skills  Buddhanagar, Kathmandu  July 2014</dc:title>
  <dc:creator>Mabindra Regmi</dc:creator>
  <cp:lastModifiedBy>Mabindra Regmi</cp:lastModifiedBy>
  <cp:revision>7</cp:revision>
  <dcterms:created xsi:type="dcterms:W3CDTF">2014-07-25T19:09:44Z</dcterms:created>
  <dcterms:modified xsi:type="dcterms:W3CDTF">2014-07-26T02:19:46Z</dcterms:modified>
</cp:coreProperties>
</file>